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media/image106.jpg" ContentType="image/gif"/>
  <Override PartName="/ppt/media/image1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45" r:id="rId5"/>
    <p:sldMasterId id="2147483757" r:id="rId6"/>
    <p:sldMasterId id="2147483769" r:id="rId7"/>
    <p:sldMasterId id="2147483781" r:id="rId8"/>
    <p:sldMasterId id="2147483793" r:id="rId9"/>
  </p:sldMasterIdLst>
  <p:sldIdLst>
    <p:sldId id="257" r:id="rId10"/>
    <p:sldId id="258" r:id="rId11"/>
    <p:sldId id="259" r:id="rId12"/>
    <p:sldId id="260" r:id="rId13"/>
    <p:sldId id="261" r:id="rId14"/>
    <p:sldId id="262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264" r:id="rId23"/>
    <p:sldId id="307" r:id="rId24"/>
    <p:sldId id="308" r:id="rId25"/>
    <p:sldId id="309" r:id="rId26"/>
    <p:sldId id="310" r:id="rId27"/>
    <p:sldId id="311" r:id="rId28"/>
    <p:sldId id="265" r:id="rId29"/>
    <p:sldId id="266" r:id="rId30"/>
    <p:sldId id="267" r:id="rId31"/>
    <p:sldId id="268" r:id="rId32"/>
    <p:sldId id="269" r:id="rId33"/>
    <p:sldId id="270" r:id="rId34"/>
    <p:sldId id="299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2" r:id="rId56"/>
    <p:sldId id="293" r:id="rId57"/>
    <p:sldId id="294" r:id="rId58"/>
    <p:sldId id="295" r:id="rId59"/>
    <p:sldId id="296" r:id="rId60"/>
    <p:sldId id="297" r:id="rId61"/>
    <p:sldId id="298" r:id="rId6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6558203-E31C-4E9D-970F-5589D3D97C8D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9CE8340-DA99-4E00-84EB-7C64354BB3E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9671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5D614C-73CA-40FB-AEDE-9B18C2D12C94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03DB2-9C09-446E-9A6A-01FA0C81E66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3016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678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27A98-0E45-422C-94DE-FF7F8689E02F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948B1-041A-42A4-9A53-CD3274C0C65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9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44BBA-0BB3-49E3-9A50-80B90D857AC4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512B2-1C14-487B-ADEF-0D05954735B2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4165239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491A6-2345-4A93-AC65-929D5DDF1964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D6526-C9FF-4CB8-9B0A-A7FA3507653C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79265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C0E2-DF12-40FF-9BBB-F253A29FDD79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DB38C-F5B5-4AB6-92CA-373AF9926449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1322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6DC5E-0541-43B4-8989-089001447954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1633A-0B65-4301-89C2-8838C915BFC3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15093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FD23-42A8-4D12-A0F2-42E3423300A1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E30D-0390-46AC-A217-A8BA1913E771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238040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9149F-90CE-4338-9F18-8276FD1F586E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406C9-C4C0-4AEA-9BD3-058B9046BD37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740850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A7A30-C634-4422-B9AC-F9E1752F4C79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41D71-DA9E-4A86-B997-73B8FFA8FF50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3129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9EBB7-A555-4A92-9A79-8EEFF5A22EDF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7171A-D530-44E7-9670-80F88F4AE92A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291051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A425B-4129-4953-8F46-8D7AD5FB5261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7FC5A8-D4AF-4529-BA58-D6FCCCC12DE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901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14E84-5CDC-44E1-AFB1-4CE9D26A4165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98C31-519C-468F-9C15-16E223A71007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846885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461AA-88DE-4ECA-B427-1166BC917E50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5327A-B4DF-4015-BA5E-61E3C844531D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2615918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6909F-ED65-4D58-966C-CC669B63FA23}" type="datetimeFigureOut">
              <a:rPr lang="en-GB" altLang="zh-TW"/>
              <a:pPr>
                <a:defRPr/>
              </a:pPr>
              <a:t>21/05/2020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D108C-236F-43CF-8B68-C2F99FAFA2CA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993453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5/21/2020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0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99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zh-TW" altLang="en-US" dirty="0">
                <a:solidFill>
                  <a:prstClr val="black"/>
                </a:solidFill>
              </a:rPr>
              <a:pPr/>
              <a:t>2020/5/21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84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1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9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50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1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94D4E17-10A1-4BCF-BFAB-BD67C95A395E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647713B-A9A6-4327-840D-349466E12C3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37337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7562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5517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79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89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/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739886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139044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B92CE2-20F7-4B5F-A907-E6D0D491C8ED}" type="datetimeFigureOut">
              <a:rPr lang="zh-TW" altLang="en-US"/>
              <a:pPr>
                <a:defRPr/>
              </a:pPr>
              <a:t>2020/5/21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27098-69B5-461B-935A-E600C4374E8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65883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06398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A6D4E6-015D-4B4C-88BC-5BDF9D8CD219}" type="datetimeFigureOut">
              <a:rPr lang="zh-TW" altLang="en-US"/>
              <a:pPr>
                <a:defRPr/>
              </a:pPr>
              <a:t>2020/5/21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851529-51C8-4956-BECE-D7B1BC8A00C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457413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AB0B71-B03C-45C9-B3CA-0EBFD1F04DFE}" type="datetimeFigureOut">
              <a:rPr lang="zh-TW" altLang="en-US"/>
              <a:pPr>
                <a:defRPr/>
              </a:pPr>
              <a:t>2020/5/21</a:t>
            </a:fld>
            <a:endParaRPr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D8570-EFD4-41BF-99F6-EEC848F5CC5E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454228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1E79B8-A0AA-4EBC-9361-B1FB23F2345F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2AEC5-D2D7-4EAD-86F2-103069F8927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22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7AEA9F-50CD-4EA0-88AD-03DCD48177BC}" type="datetimeFigureOut">
              <a:rPr lang="zh-TW" altLang="en-US"/>
              <a:pPr>
                <a:defRPr/>
              </a:pPr>
              <a:t>2020/5/21</a:t>
            </a:fld>
            <a:endParaRPr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A514E-73FB-4842-920B-FA316084FF92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145928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2000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/>
          <a:lstStyle>
            <a:lvl1pPr latinLnBrk="0">
              <a:defRPr lang="zh-TW" sz="225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587C199-4135-4A88-8B65-D694FECECE5A}" type="datetimeFigureOut">
              <a:rPr lang="zh-TW" altLang="en-US"/>
              <a:pPr>
                <a:defRPr/>
              </a:pPr>
              <a:t>2020/5/21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75A93A-18AD-4577-B6E8-55EC6706762A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083390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64581769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240CC6A-9D9C-4B2D-9038-74B3962E4E8B}" type="datetimeFigureOut">
              <a:rPr lang="zh-TW" altLang="en-US"/>
              <a:pPr>
                <a:defRPr/>
              </a:pPr>
              <a:t>2020/5/21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2EF38-2CE2-42F6-B602-EABF3C234144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4109711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407CC33-1BC0-4670-8A28-2EA3222EBF15}" type="datetimeFigureOut">
              <a:rPr lang="zh-TW" altLang="en-US"/>
              <a:pPr>
                <a:defRPr/>
              </a:pPr>
              <a:t>2020/5/21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D89D6-C15B-4C61-8258-886F43C1CF21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991802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5/21/2020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11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973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zh-TW" altLang="en-US" dirty="0">
                <a:solidFill>
                  <a:prstClr val="black"/>
                </a:solidFill>
              </a:rPr>
              <a:pPr/>
              <a:t>2020/5/21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22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3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297426-16F0-452C-94E9-A6E479250B5E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E7871-228E-4CAB-B6B9-92ECC39B17F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7202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94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65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7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5630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1070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82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48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5/21/2020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74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zh-TW" altLang="en-US" dirty="0">
                <a:solidFill>
                  <a:prstClr val="black"/>
                </a:solidFill>
              </a:rPr>
              <a:pPr/>
              <a:t>2020/5/21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80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5BE90-7E41-43EA-AE4F-733E768EF0F9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5083A-418B-425E-8D0C-46CABA691C2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5080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38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952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611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88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25593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67580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20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331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EAEAEA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307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607485" y="1920876"/>
            <a:ext cx="10968567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307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C28F6A-1EE6-4349-8061-56142CD5053E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276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59528-B400-4D4A-8C02-B72DA8815484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1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F8AF36-931D-4717-A9F5-2122B0356C0A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53CB0-0356-44C5-97F5-3AB6B5372B5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1397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62619-4DDF-43AB-B7AD-004DFF357A04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67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B5596-F52D-443E-B33B-0AE0C31BBBD2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122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16F8A-3A99-4214-819A-93892A0E8BF5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54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61E16-1C84-4F53-B8E2-BF1976660C5A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17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FE3DF-A877-4480-8FEA-A2B2A2811399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687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016D0-08B0-403A-846B-6D15AAE5F2EA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724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C1233-A58E-46A4-B48F-CD8C86523845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503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DBA65-5FA1-4F84-850E-2BBD774FE324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982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4967" y="273050"/>
            <a:ext cx="2741084" cy="58229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7484" y="273050"/>
            <a:ext cx="8024283" cy="58229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94C09-6415-4A5E-B3B0-B08F0F27E001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168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59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FF404A1-87B4-4014-83CA-D1E8E91450CA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66A565-34B8-4B28-9A7E-609827E0EAA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41978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7590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901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612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7921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710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811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777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900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689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4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F4B01A-E176-4613-B8EA-56DA6DBDC037}" type="datetimeFigureOut">
              <a:rPr lang="zh-TW" altLang="en-US" smtClean="0"/>
              <a:pPr>
                <a:defRPr/>
              </a:pPr>
              <a:t>2020/5/21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59F4A5-FA9B-4E3F-82D8-AD09D204C51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72768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42909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55675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27614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87887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74455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22873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58294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7915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32191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5/21/2020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54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C27CA23-51F0-4851-BCF6-CE8D00105EEE}" type="datetimeFigureOut">
              <a:rPr lang="zh-TW" altLang="en-US" smtClean="0"/>
              <a:t>2020/5/21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9382366-D955-4C77-B20D-6CA8464075D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83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7903" y="365001"/>
            <a:ext cx="10516195" cy="132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  <a:endParaRPr lang="en-GB" altLang="zh-TW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903" y="1826122"/>
            <a:ext cx="10516195" cy="43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GB" altLang="zh-T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03" y="6356821"/>
            <a:ext cx="2742902" cy="36500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44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E1607C-0411-4AA0-AD13-13E2B9B0C434}" type="datetimeFigureOut">
              <a:rPr lang="en-GB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21/05/2020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96" y="6356821"/>
            <a:ext cx="4113609" cy="36500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44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196" y="6356821"/>
            <a:ext cx="2742903" cy="36500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44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02177-6095-4FB2-9BD1-8B68C2FC2A90}" type="slidenum">
              <a:rPr lang="en-GB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56600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5pPr>
      <a:lvl6pPr marL="321457" algn="l" rtl="0" fontAlgn="base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6pPr>
      <a:lvl7pPr marL="642915" algn="l" rtl="0" fontAlgn="base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7pPr>
      <a:lvl8pPr marL="964372" algn="l" rtl="0" fontAlgn="base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8pPr>
      <a:lvl9pPr marL="1285829" algn="l" rtl="0" fontAlgn="base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9pPr>
    </p:titleStyle>
    <p:bodyStyle>
      <a:lvl1pPr marL="160729" indent="-160729" algn="l" rtl="0" eaLnBrk="0" fontAlgn="base" hangingPunct="0">
        <a:lnSpc>
          <a:spcPct val="90000"/>
        </a:lnSpc>
        <a:spcBef>
          <a:spcPts val="703"/>
        </a:spcBef>
        <a:spcAft>
          <a:spcPct val="0"/>
        </a:spcAft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rtl="0" eaLnBrk="0" fontAlgn="base" hangingPunct="0">
        <a:lnSpc>
          <a:spcPct val="90000"/>
        </a:lnSpc>
        <a:spcBef>
          <a:spcPts val="352"/>
        </a:spcBef>
        <a:spcAft>
          <a:spcPct val="0"/>
        </a:spcAft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rtl="0" eaLnBrk="0" fontAlgn="base" hangingPunct="0">
        <a:lnSpc>
          <a:spcPct val="90000"/>
        </a:lnSpc>
        <a:spcBef>
          <a:spcPts val="352"/>
        </a:spcBef>
        <a:spcAft>
          <a:spcPct val="0"/>
        </a:spcAft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rtl="0" eaLnBrk="0" fontAlgn="base" hangingPunct="0">
        <a:lnSpc>
          <a:spcPct val="90000"/>
        </a:lnSpc>
        <a:spcBef>
          <a:spcPts val="352"/>
        </a:spcBef>
        <a:spcAft>
          <a:spcPct val="0"/>
        </a:spcAft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rtl="0" eaLnBrk="0" fontAlgn="base" hangingPunct="0">
        <a:lnSpc>
          <a:spcPct val="90000"/>
        </a:lnSpc>
        <a:spcBef>
          <a:spcPts val="352"/>
        </a:spcBef>
        <a:spcAft>
          <a:spcPct val="0"/>
        </a:spcAft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9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364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267" y="6600825"/>
            <a:ext cx="15345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1EACE5C4-2F5D-41FC-90B6-EE6C9A9745CA}" type="datetimeFigureOut">
              <a:rPr lang="en-US" altLang="zh-TW"/>
              <a:pPr defTabSz="457200">
                <a:defRPr/>
              </a:pPr>
              <a:t>5/21/2020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1" y="6600825"/>
            <a:ext cx="6491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defRPr>
            </a:lvl1pPr>
          </a:lstStyle>
          <a:p>
            <a:pPr defTabSz="457200"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5418" y="6600825"/>
            <a:ext cx="772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6C5CA3BC-1FB6-464E-9B4A-9471F70A0A6A}" type="slidenum">
              <a:rPr lang="en-US" altLang="zh-TW"/>
              <a:pPr defTabSz="457200">
                <a:defRPr/>
              </a:pPr>
              <a:t>‹#›</a:t>
            </a:fld>
            <a:endParaRPr lang="en-US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390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zh-TW" sz="25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5/21/2020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4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2969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EAEAEA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2970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1059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297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60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79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2 w 305"/>
                    <a:gd name="T1" fmla="*/ 427 h 426"/>
                    <a:gd name="T2" fmla="*/ 306 w 305"/>
                    <a:gd name="T3" fmla="*/ 427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2 w 305"/>
                    <a:gd name="T9" fmla="*/ 427 h 426"/>
                    <a:gd name="T10" fmla="*/ 282 w 305"/>
                    <a:gd name="T11" fmla="*/ 427 h 426"/>
                    <a:gd name="T12" fmla="*/ 282 w 305"/>
                    <a:gd name="T13" fmla="*/ 427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80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7 h 486"/>
                    <a:gd name="T2" fmla="*/ 48 w 347"/>
                    <a:gd name="T3" fmla="*/ 487 h 486"/>
                    <a:gd name="T4" fmla="*/ 348 w 347"/>
                    <a:gd name="T5" fmla="*/ 72 h 486"/>
                    <a:gd name="T6" fmla="*/ 348 w 347"/>
                    <a:gd name="T7" fmla="*/ 0 h 486"/>
                    <a:gd name="T8" fmla="*/ 0 w 347"/>
                    <a:gd name="T9" fmla="*/ 487 h 486"/>
                    <a:gd name="T10" fmla="*/ 24 w 347"/>
                    <a:gd name="T11" fmla="*/ 487 h 486"/>
                    <a:gd name="T12" fmla="*/ 24 w 347"/>
                    <a:gd name="T13" fmla="*/ 487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61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297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2975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3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4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5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7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8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9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297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3050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976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485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76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2051"/>
            <a:ext cx="3860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76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D494EBD-CAA0-4EFD-9809-9C3FF8F106A4}" type="slidenum">
              <a:rPr lang="en-US" altLang="zh-TW">
                <a:solidFill>
                  <a:srgbClr val="EAEAEA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76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5" y="1598613"/>
            <a:ext cx="109685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91977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2020/5/21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defTabSz="457200"/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 defTabSz="457200"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EE2EB38A-1D03-4930-B76F-34A4E5ADAF81}" type="datetimeFigureOut">
              <a:rPr lang="en-US" altLang="zh-TW"/>
              <a:pPr defTabSz="457200">
                <a:defRPr/>
              </a:pPr>
              <a:t>5/21/2020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6A378D55-8B96-4B2B-B73F-7543E0D90AB0}" type="slidenum">
              <a:rPr lang="en-US" altLang="zh-TW"/>
              <a:pPr defTabSz="45720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100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8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8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8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noopy Where Are You GIF - Snoopy WhereAreYou Look - Discover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79" y="1570910"/>
            <a:ext cx="5030763" cy="442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923828" y="2212463"/>
            <a:ext cx="44431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Guessing Game Warm Up</a:t>
            </a:r>
            <a:endParaRPr lang="zh-TW" altLang="en-US" sz="6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7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28"/>
          <p:cNvSpPr txBox="1">
            <a:spLocks noChangeArrowheads="1"/>
          </p:cNvSpPr>
          <p:nvPr/>
        </p:nvSpPr>
        <p:spPr bwMode="auto">
          <a:xfrm>
            <a:off x="1430438" y="1078056"/>
            <a:ext cx="9657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V Boli" panose="02000500030200090000" pitchFamily="2" charset="0"/>
                <a:ea typeface="新細明體" panose="02020500000000000000" pitchFamily="18" charset="-120"/>
                <a:cs typeface="+mn-cs"/>
              </a:rPr>
              <a:t>What’s the name of this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V Boli" panose="02000500030200090000" pitchFamily="2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V Boli" panose="02000500030200090000" pitchFamily="2" charset="0"/>
                <a:ea typeface="新細明體" panose="02020500000000000000" pitchFamily="18" charset="-120"/>
                <a:cs typeface="+mn-cs"/>
              </a:rPr>
              <a:t>game?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V Boli" panose="0200050003020009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483" name="文字方塊 16"/>
          <p:cNvSpPr txBox="1">
            <a:spLocks noChangeArrowheads="1"/>
          </p:cNvSpPr>
          <p:nvPr/>
        </p:nvSpPr>
        <p:spPr bwMode="auto">
          <a:xfrm>
            <a:off x="1363350" y="243994"/>
            <a:ext cx="40964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5400" dirty="0">
                <a:solidFill>
                  <a:prstClr val="black"/>
                </a:solidFill>
                <a:latin typeface="Berlin Sans FB Demi" panose="020E0802020502020306" pitchFamily="34" charset="0"/>
                <a:ea typeface="新細明體" panose="02020500000000000000" pitchFamily="18" charset="-120"/>
              </a:rPr>
              <a:t>3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新細明體" panose="02020500000000000000" pitchFamily="18" charset="-120"/>
                <a:cs typeface="+mn-cs"/>
              </a:rPr>
              <a:t>. Game: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945408" y="3759552"/>
            <a:ext cx="3661172" cy="2308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標楷體" panose="03000509000000000000" pitchFamily="65" charset="-120"/>
                <a:cs typeface="+mn-cs"/>
              </a:rPr>
              <a:t>Answer: Werewolf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狼人殺</a:t>
            </a:r>
            <a:r>
              <a:rPr lang="en-US" altLang="zh-TW" sz="4800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)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098" name="Picture 2" descr="Wolf on emojidex 1.0.34">
            <a:extLst>
              <a:ext uri="{FF2B5EF4-FFF2-40B4-BE49-F238E27FC236}">
                <a16:creationId xmlns="" xmlns:a16="http://schemas.microsoft.com/office/drawing/2014/main" id="{1079DE8B-4E03-4DB5-8514-5CE72BA61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08" y="2118795"/>
            <a:ext cx="1704642" cy="170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leeping Face on Messenger 1.0">
            <a:extLst>
              <a:ext uri="{FF2B5EF4-FFF2-40B4-BE49-F238E27FC236}">
                <a16:creationId xmlns="" xmlns:a16="http://schemas.microsoft.com/office/drawing/2014/main" id="{EFD1619C-5671-4E09-B85B-8048DA82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79" y="2428038"/>
            <a:ext cx="1460622" cy="14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oman Mage on Apple iOS 13.3">
            <a:extLst>
              <a:ext uri="{FF2B5EF4-FFF2-40B4-BE49-F238E27FC236}">
                <a16:creationId xmlns="" xmlns:a16="http://schemas.microsoft.com/office/drawing/2014/main" id="{0C20C431-583A-4686-BDF6-B18793CC8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3" y="2118795"/>
            <a:ext cx="1640757" cy="16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peaking Head on Microsoft Windows 10 May 2019 Update">
            <a:extLst>
              <a:ext uri="{FF2B5EF4-FFF2-40B4-BE49-F238E27FC236}">
                <a16:creationId xmlns="" xmlns:a16="http://schemas.microsoft.com/office/drawing/2014/main" id="{CE123AA5-B852-41A3-93B7-193B7BA4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02" y="4282266"/>
            <a:ext cx="1785609" cy="178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ye on Microsoft Windows 10 May 2019 Update">
            <a:extLst>
              <a:ext uri="{FF2B5EF4-FFF2-40B4-BE49-F238E27FC236}">
                <a16:creationId xmlns="" xmlns:a16="http://schemas.microsoft.com/office/drawing/2014/main" id="{CE5EF84A-6566-4EC3-A15B-A8415D5F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22" y="4282267"/>
            <a:ext cx="1394375" cy="13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28"/>
          <p:cNvSpPr txBox="1">
            <a:spLocks noChangeArrowheads="1"/>
          </p:cNvSpPr>
          <p:nvPr/>
        </p:nvSpPr>
        <p:spPr bwMode="auto">
          <a:xfrm>
            <a:off x="1430438" y="1078056"/>
            <a:ext cx="9657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V Boli" panose="02000500030200090000" pitchFamily="2" charset="0"/>
                <a:ea typeface="新細明體" panose="02020500000000000000" pitchFamily="18" charset="-120"/>
                <a:cs typeface="+mn-cs"/>
              </a:rPr>
              <a:t>Where is the city?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V Boli" panose="0200050003020009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483" name="文字方塊 16"/>
          <p:cNvSpPr txBox="1">
            <a:spLocks noChangeArrowheads="1"/>
          </p:cNvSpPr>
          <p:nvPr/>
        </p:nvSpPr>
        <p:spPr bwMode="auto">
          <a:xfrm>
            <a:off x="1430438" y="258028"/>
            <a:ext cx="40964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新細明體" panose="02020500000000000000" pitchFamily="18" charset="-120"/>
                <a:cs typeface="+mn-cs"/>
              </a:rPr>
              <a:t>4. Place: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945407" y="3759552"/>
            <a:ext cx="4418009" cy="2308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標楷體" panose="03000509000000000000" pitchFamily="65" charset="-120"/>
                <a:cs typeface="+mn-cs"/>
              </a:rPr>
              <a:t>Answer: France 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標楷體" panose="03000509000000000000" pitchFamily="65" charset="-120"/>
                <a:cs typeface="+mn-cs"/>
              </a:rPr>
              <a:t>Paris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dirty="0" smtClean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法國</a:t>
            </a:r>
            <a:r>
              <a:rPr lang="zh-TW" altLang="en-US" sz="4800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巴黎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122" name="Picture 2" descr="Baguette Bread on Google Android 10.0 March 2020 Feature Drop">
            <a:extLst>
              <a:ext uri="{FF2B5EF4-FFF2-40B4-BE49-F238E27FC236}">
                <a16:creationId xmlns="" xmlns:a16="http://schemas.microsoft.com/office/drawing/2014/main" id="{060AB4DE-0718-4F41-948E-B2F1D2C4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65" y="2029684"/>
            <a:ext cx="1999114" cy="199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艾菲爾鐵塔PNG！圖像可以免費下載- Crazypng-免費去背圖庫PNG下載 ...">
            <a:extLst>
              <a:ext uri="{FF2B5EF4-FFF2-40B4-BE49-F238E27FC236}">
                <a16:creationId xmlns="" xmlns:a16="http://schemas.microsoft.com/office/drawing/2014/main" id="{FD2F6D4B-231F-4F43-8DA0-EFC5AB024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64" y="1909053"/>
            <a:ext cx="2119745" cy="21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ot Beverage on Google Android 10.0 March 2020 Feature Drop">
            <a:extLst>
              <a:ext uri="{FF2B5EF4-FFF2-40B4-BE49-F238E27FC236}">
                <a16:creationId xmlns="" xmlns:a16="http://schemas.microsoft.com/office/drawing/2014/main" id="{846F9C48-EEE3-44EF-A7B5-302C7028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41" y="2221429"/>
            <a:ext cx="1633861" cy="163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="" xmlns:a16="http://schemas.microsoft.com/office/drawing/2014/main" id="{C7B1363E-1654-4D25-B44F-F906DDB56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38" y="4167667"/>
            <a:ext cx="1935316" cy="23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Arc, arch, de, france, paris, triomphe icon">
            <a:extLst>
              <a:ext uri="{FF2B5EF4-FFF2-40B4-BE49-F238E27FC236}">
                <a16:creationId xmlns="" xmlns:a16="http://schemas.microsoft.com/office/drawing/2014/main" id="{0981338A-CF73-446E-B319-3634FBA7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98" y="4493740"/>
            <a:ext cx="1751807" cy="175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13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28"/>
          <p:cNvSpPr txBox="1">
            <a:spLocks noChangeArrowheads="1"/>
          </p:cNvSpPr>
          <p:nvPr/>
        </p:nvSpPr>
        <p:spPr bwMode="auto">
          <a:xfrm>
            <a:off x="1430438" y="1078056"/>
            <a:ext cx="9657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TW" sz="4800" dirty="0" smtClean="0">
                <a:solidFill>
                  <a:prstClr val="black"/>
                </a:solidFill>
                <a:latin typeface="MV Boli" panose="02000500030200090000" pitchFamily="2" charset="0"/>
              </a:rPr>
              <a:t>What happened?</a:t>
            </a:r>
            <a:endParaRPr lang="zh-TW" altLang="en-US" sz="4800" dirty="0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0483" name="文字方塊 16"/>
          <p:cNvSpPr txBox="1">
            <a:spLocks noChangeArrowheads="1"/>
          </p:cNvSpPr>
          <p:nvPr/>
        </p:nvSpPr>
        <p:spPr bwMode="auto">
          <a:xfrm>
            <a:off x="1430438" y="258028"/>
            <a:ext cx="40964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TW" sz="5400" dirty="0" smtClean="0">
                <a:solidFill>
                  <a:prstClr val="black"/>
                </a:solidFill>
                <a:latin typeface="Berlin Sans FB Demi" panose="020E0802020502020306" pitchFamily="34" charset="0"/>
              </a:rPr>
              <a:t>5. News:</a:t>
            </a:r>
            <a:endParaRPr lang="zh-TW" altLang="en-US" sz="5400" dirty="0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677592" y="3596743"/>
            <a:ext cx="5514408" cy="30469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TW" sz="4800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</a:t>
            </a:r>
            <a:r>
              <a:rPr lang="en-US" altLang="zh-TW" sz="4800" dirty="0" smtClean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Taiwan is rejected by WHO.</a:t>
            </a:r>
            <a:r>
              <a:rPr lang="zh-TW" altLang="en-US" sz="4800" dirty="0" smtClean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 台灣被拒絕加入世界衛生組織</a:t>
            </a:r>
            <a:endParaRPr lang="en-US" altLang="zh-TW" sz="4800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pic>
        <p:nvPicPr>
          <p:cNvPr id="1028" name="Picture 4" descr="File:Flag-map-of-taiwan.png - 維基百科，自由的百科全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3" y="1909053"/>
            <a:ext cx="1325333" cy="249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O Logo PNG Transparent &amp; SVG Vector - Freebie Sup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66" y="2146022"/>
            <a:ext cx="2021645" cy="202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8 Yes No Stamp (PNG Transparent) | OnlyGFX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35" y="2347820"/>
            <a:ext cx="1618047" cy="16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🥲 Smiling Face with Tear Emoji on Emojipedia 13.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39" y="4404636"/>
            <a:ext cx="1761846" cy="18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uscle arm trasnaprent png emoji, Picture #393098 muscle arm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14" y="4455046"/>
            <a:ext cx="1477571" cy="15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80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zh-TW" sz="6600" kern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5410" y="1498600"/>
            <a:ext cx="11966590" cy="4431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CD2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2-6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時跟著大聲唸。完成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3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請家長在課本</a:t>
            </a:r>
            <a:r>
              <a:rPr lang="en-US" altLang="zh-TW" sz="5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P48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，可換印章。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英語練習簿單字</a:t>
            </a:r>
            <a:endParaRPr lang="en-US" altLang="zh-TW" sz="6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兩題</a:t>
            </a:r>
            <a:r>
              <a:rPr lang="en-US" altLang="zh-TW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emoji</a:t>
            </a:r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猜謎創作</a:t>
            </a:r>
            <a:endParaRPr lang="en-US" altLang="zh-TW" sz="6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93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字方塊 28"/>
          <p:cNvSpPr txBox="1">
            <a:spLocks noChangeArrowheads="1"/>
          </p:cNvSpPr>
          <p:nvPr/>
        </p:nvSpPr>
        <p:spPr bwMode="auto">
          <a:xfrm>
            <a:off x="1344498" y="1152892"/>
            <a:ext cx="8840026" cy="28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Place (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真實存在的地點</a:t>
            </a: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)-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 </a:t>
            </a: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country, city, mall, scenic spot, any public place, parts of a school, rooms of a house… 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都可以</a:t>
            </a: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!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  <a:sym typeface="Wingdings" panose="05000000000000000000" pitchFamily="2" charset="2"/>
              </a:rPr>
              <a:t> </a:t>
            </a:r>
            <a:r>
              <a:rPr lang="zh-TW" altLang="en-US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不是哇塞秘境</a:t>
            </a:r>
            <a:r>
              <a:rPr lang="zh-TW" altLang="en-US" sz="2812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霍格華茲學院</a:t>
            </a:r>
            <a:r>
              <a:rPr lang="zh-TW" altLang="en-US" sz="2812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亞特蘭提斯王國</a:t>
            </a:r>
            <a:r>
              <a:rPr lang="en-US" altLang="zh-TW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… </a:t>
            </a:r>
            <a:r>
              <a:rPr lang="zh-TW" altLang="en-US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之類的傳說地點</a:t>
            </a:r>
            <a:r>
              <a:rPr lang="zh-TW" altLang="en-US" sz="2812" dirty="0">
                <a:solidFill>
                  <a:srgbClr val="002060"/>
                </a:solidFill>
                <a:latin typeface="新細明體" panose="02020500000000000000" pitchFamily="18" charset="-120"/>
              </a:rPr>
              <a:t>，</a:t>
            </a:r>
            <a:r>
              <a:rPr lang="zh-TW" altLang="en-US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或只有在小說</a:t>
            </a:r>
            <a:r>
              <a:rPr lang="zh-TW" altLang="en-US" sz="2812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電影</a:t>
            </a:r>
            <a:r>
              <a:rPr lang="zh-TW" altLang="en-US" sz="2812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漫畫</a:t>
            </a:r>
            <a:r>
              <a:rPr lang="en-US" altLang="zh-TW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…</a:t>
            </a:r>
            <a:r>
              <a:rPr lang="zh-TW" altLang="en-US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 裡出現的地方</a:t>
            </a:r>
            <a:r>
              <a:rPr lang="en-US" altLang="zh-TW" sz="2812" dirty="0">
                <a:solidFill>
                  <a:srgbClr val="002060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~</a:t>
            </a:r>
            <a:endParaRPr lang="zh-TW" altLang="en-US" sz="2812" dirty="0">
              <a:solidFill>
                <a:srgbClr val="002060"/>
              </a:solidFill>
              <a:latin typeface="MV Boli" panose="02000500030200090000" pitchFamily="2" charset="0"/>
              <a:ea typeface="文鼎粗隸" panose="02010609010101010101" pitchFamily="49" charset="-120"/>
            </a:endParaRPr>
          </a:p>
        </p:txBody>
      </p:sp>
      <p:sp>
        <p:nvSpPr>
          <p:cNvPr id="22531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5723930" cy="126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 dirty="0">
                <a:solidFill>
                  <a:prstClr val="black"/>
                </a:solidFill>
                <a:latin typeface="Forte" panose="03060902040502070203" pitchFamily="66" charset="0"/>
              </a:rPr>
              <a:t>Your turn!</a:t>
            </a:r>
            <a:r>
              <a:rPr lang="zh-TW" altLang="en-US" sz="3797" dirty="0">
                <a:solidFill>
                  <a:prstClr val="black"/>
                </a:solidFill>
                <a:latin typeface="Forte" panose="03060902040502070203" pitchFamily="66" charset="0"/>
              </a:rPr>
              <a:t> </a:t>
            </a:r>
            <a:r>
              <a:rPr lang="zh-TW" altLang="en-US" sz="3797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至少出兩題</a:t>
            </a:r>
            <a:r>
              <a:rPr lang="en-US" altLang="zh-TW" sz="3797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: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3797" dirty="0">
              <a:solidFill>
                <a:prstClr val="black"/>
              </a:solidFill>
              <a:latin typeface="Forte" panose="03060902040502070203" pitchFamily="66" charset="0"/>
            </a:endParaRPr>
          </a:p>
        </p:txBody>
      </p:sp>
      <p:sp>
        <p:nvSpPr>
          <p:cNvPr id="8198" name="文字方塊 29"/>
          <p:cNvSpPr txBox="1">
            <a:spLocks noChangeArrowheads="1"/>
          </p:cNvSpPr>
          <p:nvPr/>
        </p:nvSpPr>
        <p:spPr bwMode="auto">
          <a:xfrm>
            <a:off x="1222769" y="3971933"/>
            <a:ext cx="9083484" cy="24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2. 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食物</a:t>
            </a:r>
            <a:r>
              <a:rPr lang="zh-TW" altLang="en-US" sz="3094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動物</a:t>
            </a:r>
            <a:r>
              <a:rPr lang="zh-TW" altLang="en-US" sz="3094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人物</a:t>
            </a:r>
            <a:r>
              <a:rPr lang="zh-TW" altLang="en-US" sz="3094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交通工具</a:t>
            </a:r>
            <a:r>
              <a:rPr lang="zh-TW" altLang="en-US" sz="3094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童話故事名稱 </a:t>
            </a: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/>
            </a:r>
            <a:b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</a:b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   </a:t>
            </a:r>
            <a:r>
              <a:rPr lang="zh-TW" altLang="en-US" sz="3094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歷史事件</a:t>
            </a:r>
            <a:r>
              <a:rPr lang="zh-TW" altLang="en-US" sz="3094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時事新聞</a:t>
            </a:r>
            <a:r>
              <a:rPr lang="zh-TW" altLang="en-US" sz="3094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動漫角色</a:t>
            </a:r>
            <a:r>
              <a:rPr lang="zh-TW" altLang="en-US" sz="3094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電影</a:t>
            </a: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/>
            </a:r>
            <a:b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</a:b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   片名</a:t>
            </a: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… </a:t>
            </a:r>
            <a:r>
              <a:rPr lang="zh-TW" altLang="en-US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都可以</a:t>
            </a: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  <a:ea typeface="文鼎粗隸" panose="02010609010101010101" pitchFamily="49" charset="-120"/>
              </a:rPr>
              <a:t>!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TW" sz="3094" dirty="0">
              <a:solidFill>
                <a:prstClr val="black"/>
              </a:solidFill>
              <a:latin typeface="MV Boli" panose="02000500030200090000" pitchFamily="2" charset="0"/>
              <a:ea typeface="文鼎粗隸" panose="02010609010101010101" pitchFamily="49" charset="-12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812" dirty="0">
                <a:solidFill>
                  <a:srgbClr val="FF0000"/>
                </a:solidFill>
                <a:latin typeface="MV Boli" panose="02000500030200090000" pitchFamily="2" charset="0"/>
                <a:ea typeface="文鼎粗隸" panose="02010609010101010101" pitchFamily="49" charset="-120"/>
                <a:sym typeface="Wingdings" panose="05000000000000000000" pitchFamily="2" charset="2"/>
              </a:rPr>
              <a:t> 也可以加上</a:t>
            </a:r>
            <a:r>
              <a:rPr lang="en-US" altLang="zh-TW" sz="2812" dirty="0">
                <a:solidFill>
                  <a:srgbClr val="FF0000"/>
                </a:solidFill>
                <a:latin typeface="MV Boli" panose="02000500030200090000" pitchFamily="2" charset="0"/>
                <a:ea typeface="文鼎粗隸" panose="02010609010101010101" pitchFamily="49" charset="-120"/>
                <a:sym typeface="Wingdings" panose="05000000000000000000" pitchFamily="2" charset="2"/>
              </a:rPr>
              <a:t>scrambled </a:t>
            </a:r>
            <a:r>
              <a:rPr lang="zh-TW" altLang="en-US" sz="2812" dirty="0">
                <a:solidFill>
                  <a:srgbClr val="FF0000"/>
                </a:solidFill>
                <a:latin typeface="MV Boli" panose="02000500030200090000" pitchFamily="2" charset="0"/>
                <a:ea typeface="文鼎粗隸" panose="02010609010101010101" pitchFamily="49" charset="-120"/>
                <a:sym typeface="Wingdings" panose="05000000000000000000" pitchFamily="2" charset="2"/>
              </a:rPr>
              <a:t>的字母 但不要寫出答案</a:t>
            </a:r>
            <a:endParaRPr lang="zh-TW" altLang="en-US" sz="2812" dirty="0">
              <a:solidFill>
                <a:srgbClr val="FF0000"/>
              </a:solidFill>
              <a:latin typeface="MV Boli" panose="02000500030200090000" pitchFamily="2" charset="0"/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521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Users\Fatbat\Desktop\micro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155376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15"/>
          <p:cNvSpPr txBox="1">
            <a:spLocks noChangeArrowheads="1"/>
          </p:cNvSpPr>
          <p:nvPr/>
        </p:nvSpPr>
        <p:spPr bwMode="auto">
          <a:xfrm>
            <a:off x="2424783" y="4033987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2. What subject is it?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pic>
        <p:nvPicPr>
          <p:cNvPr id="16388" name="Picture 7" descr="C:\Users\Fatbat\Desktop\face ma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18" y="155376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C:\Users\Fatbat\Desktop\cl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40" y="28374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C:\Users\Fatbat\Desktop\dro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273248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C:\Users\Fatbat\Desktop\soa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47" y="170110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 descr="C:\Users\Fatbat\Desktop\hands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18" y="273248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 descr="C:\Users\Fatbat\Desktop\thermomet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72" y="166092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C:\Users\Fatbat\Desktop\T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55" y="28374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1. Who is he?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6396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Warm-up: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6397" name="Picture 14" descr="C:\Users\Fatbat\Desktop\Emoji\woman-running_1f3c3-200d-2640-fe0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5" descr="C:\Users\Fatbat\Desktop\Emoji\man-running_1f3c3-200d-2642-fe0f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60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6" descr="C:\Users\Fatbat\Desktop\Emoji\basketball-and-hoop_1f3c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22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7" descr="C:\Users\Fatbat\Desktop\Emoji\baseball_26b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71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8" descr="C:\Users\Fatbat\Desktop\Emoji\badminton-racquet-and-shuttlecock_1f3f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0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9" descr="C:\Users\Fatbat\Desktop\Emoji\swimmer_1f3c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945" y="475617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7807152" y="3280545"/>
            <a:ext cx="2960696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</a:t>
            </a:r>
            <a:r>
              <a:rPr lang="zh-TW" altLang="en-US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陳時中</a:t>
            </a:r>
          </a:p>
        </p:txBody>
      </p:sp>
      <p:sp>
        <p:nvSpPr>
          <p:cNvPr id="38" name="文字方塊 37"/>
          <p:cNvSpPr txBox="1">
            <a:spLocks noChangeArrowheads="1"/>
          </p:cNvSpPr>
          <p:nvPr/>
        </p:nvSpPr>
        <p:spPr bwMode="auto">
          <a:xfrm>
            <a:off x="7807152" y="6135812"/>
            <a:ext cx="258291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PE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82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字方塊 15"/>
          <p:cNvSpPr txBox="1">
            <a:spLocks noChangeArrowheads="1"/>
          </p:cNvSpPr>
          <p:nvPr/>
        </p:nvSpPr>
        <p:spPr bwMode="auto">
          <a:xfrm>
            <a:off x="2444874" y="3197945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</a:rPr>
              <a:t>4. Where are you from?</a:t>
            </a:r>
            <a:endParaRPr lang="zh-TW" altLang="en-US" sz="3094" dirty="0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7411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3. What movie is it?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7412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Warm-up: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7413" name="Picture 2" descr="C:\Users\Fatbat\Desktop\Emoji\face-with-cowboy-hat_1f9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61" y="155599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C:\Users\Fatbat\Desktop\Emoji\robot-face_1f9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37" y="155599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C:\Users\Fatbat\Desktop\Emoji\t-rex_1f9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80" y="155599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 descr="C:\Users\Fatbat\Desktop\Emoji\dog_1f4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71" y="157274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 descr="C:\Users\Fatbat\Desktop\Emoji\potato_1f95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84" y="157274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7" descr="C:\Users\Fatbat\Desktop\Emoji\extraterrestrial-alien_1f47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00" y="157274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7117333" y="2742531"/>
            <a:ext cx="3293938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Toy Story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7223931" y="5389276"/>
            <a:ext cx="3293938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</a:t>
            </a:r>
            <a:r>
              <a:rPr lang="en-US" altLang="zh-TW" sz="2531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: Taiwan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pic>
        <p:nvPicPr>
          <p:cNvPr id="1026" name="Picture 2" descr="Bubble Tea on Twitter Twemoji 13.0">
            <a:extLst>
              <a:ext uri="{FF2B5EF4-FFF2-40B4-BE49-F238E27FC236}">
                <a16:creationId xmlns="" xmlns:a16="http://schemas.microsoft.com/office/drawing/2014/main" id="{D98FD213-47AB-4C3A-866E-EBF73CEE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37" y="39316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untain on emojidex 1.0.34">
            <a:extLst>
              <a:ext uri="{FF2B5EF4-FFF2-40B4-BE49-F238E27FC236}">
                <a16:creationId xmlns="" xmlns:a16="http://schemas.microsoft.com/office/drawing/2014/main" id="{936964C9-F93E-4A8D-BB02-DC88FBA4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37" y="3931698"/>
            <a:ext cx="1278276" cy="14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asted Sweet Potato on OpenMoji 12.2">
            <a:extLst>
              <a:ext uri="{FF2B5EF4-FFF2-40B4-BE49-F238E27FC236}">
                <a16:creationId xmlns="" xmlns:a16="http://schemas.microsoft.com/office/drawing/2014/main" id="{48A57FFB-2CA7-4271-ACA0-F242A668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803">
            <a:off x="5405854" y="3931698"/>
            <a:ext cx="1171617" cy="117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eapple on Apple iOS 13.3">
            <a:extLst>
              <a:ext uri="{FF2B5EF4-FFF2-40B4-BE49-F238E27FC236}">
                <a16:creationId xmlns="" xmlns:a16="http://schemas.microsoft.com/office/drawing/2014/main" id="{669C3043-1527-4518-AFC8-D27A7A3E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71" y="3686382"/>
            <a:ext cx="1274713" cy="12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on WhatsApp 2.19.352">
            <a:extLst>
              <a:ext uri="{FF2B5EF4-FFF2-40B4-BE49-F238E27FC236}">
                <a16:creationId xmlns="" xmlns:a16="http://schemas.microsoft.com/office/drawing/2014/main" id="{EE5260AE-3305-432F-8472-3E2AD9C0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483" y="3976253"/>
            <a:ext cx="992061" cy="9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aved Ice on Apple iOS 13.3">
            <a:extLst>
              <a:ext uri="{FF2B5EF4-FFF2-40B4-BE49-F238E27FC236}">
                <a16:creationId xmlns="" xmlns:a16="http://schemas.microsoft.com/office/drawing/2014/main" id="{54B0E2C7-74AC-4004-9E63-7AAC5B842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00" y="382531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seball on Apple iOS 13.3">
            <a:extLst>
              <a:ext uri="{FF2B5EF4-FFF2-40B4-BE49-F238E27FC236}">
                <a16:creationId xmlns="" xmlns:a16="http://schemas.microsoft.com/office/drawing/2014/main" id="{15026231-90DA-4CA9-A563-8B62C002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56" y="385575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9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1.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8435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PLACES: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750100" y="2970238"/>
            <a:ext cx="366117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living 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6850558" y="5984008"/>
            <a:ext cx="3510484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bathroom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pic>
        <p:nvPicPr>
          <p:cNvPr id="18438" name="Picture 2" descr="C:\Users\Fatbat\Desktop\Emoji\microphone_1f3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07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C:\Users\Fatbat\Desktop\Emoji\video-game_1f3a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58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 descr="C:\Users\Fatbat\Desktop\Emoji\television_1f4f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47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5" descr="C:\Users\Fatbat\Desktop\Emoji\telephone-receiver_1f4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160" y="153479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6" descr="C:\Users\Fatbat\Desktop\Emoji\couch-and-lamp_1f6c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84" y="153479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7" descr="C:\Users\Fatbat\Desktop\Emoji\party-popper_1f38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73" y="1547068"/>
            <a:ext cx="982266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文字方塊 29"/>
          <p:cNvSpPr txBox="1">
            <a:spLocks noChangeArrowheads="1"/>
          </p:cNvSpPr>
          <p:nvPr/>
        </p:nvSpPr>
        <p:spPr bwMode="auto">
          <a:xfrm>
            <a:off x="2424783" y="3820791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2.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pic>
        <p:nvPicPr>
          <p:cNvPr id="18445" name="Picture 8" descr="C:\Users\Fatbat\Desktop\Emoji\potable-water-symbol_1f6b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00" y="449051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9" descr="C:\Users\Fatbat\Desktop\Emoji\shower_1f6bf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06" y="449051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0" descr="C:\Users\Fatbat\Desktop\Emoji\bathtub_1f6c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08" y="44760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1" descr="C:\Users\Fatbat\Desktop\Emoji\toilet_1f6b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97" y="446372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2" descr="C:\Users\Fatbat\Desktop\Emoji\roll-of-paper_1f9f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35" y="4476006"/>
            <a:ext cx="736699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3" descr="C:\Users\Fatbat\Desktop\Emoji\sponge_1f9fd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66" y="446372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14" descr="C:\Users\Fatbat\Desktop\Emoji\lotion-bottle_1f9f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80" y="447377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424783" y="2964656"/>
            <a:ext cx="19198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ilorgnomvi</a:t>
            </a:r>
            <a:endParaRPr lang="zh-TW" altLang="en-US" sz="22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496470" y="2979167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2900289" y="5980658"/>
            <a:ext cx="15961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moorhtab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4528840" y="5995169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8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2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3.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9459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PLACES: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750100" y="2970238"/>
            <a:ext cx="366117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kitchen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6850559" y="5984008"/>
            <a:ext cx="419326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dining 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19462" name="文字方塊 29"/>
          <p:cNvSpPr txBox="1">
            <a:spLocks noChangeArrowheads="1"/>
          </p:cNvSpPr>
          <p:nvPr/>
        </p:nvSpPr>
        <p:spPr bwMode="auto">
          <a:xfrm>
            <a:off x="2424783" y="3820791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4.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747368" y="2964656"/>
            <a:ext cx="159729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tenhick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496470" y="2979167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2747368" y="5980658"/>
            <a:ext cx="181495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grindmooni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4528840" y="5995169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pic>
        <p:nvPicPr>
          <p:cNvPr id="19467" name="Picture 2" descr="C:\Users\Fatbat\Desktop\Emoji\fire_1f5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43" y="154483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3" descr="C:\Users\Fatbat\Desktop\Emoji\droplet_1f4a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63" y="154483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4" descr="C:\Users\Fatbat\Desktop\Emoji\dash-symbol_1f4a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07" y="163859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5" descr="C:\Users\Fatbat\Desktop\Emoji\hocho_1f5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96" y="164083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6" descr="C:\Users\Fatbat\Desktop\Emoji\cucumber_1f95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58" y="163859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7" descr="C:\Users\Fatbat\Desktop\Emoji\cut-of-meat_1f96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34" y="163859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8" descr="C:\Users\Fatbat\Desktop\Emoji\bowl-with-spoon_1f96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43" y="446596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9" descr="C:\Users\Fatbat\Desktop\Emoji\pot-of-foo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80" y="164083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10" descr="C:\Users\Fatbat\Desktop\Emoji\cooked-rice_1f35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25" y="436215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11" descr="C:\Users\Fatbat\Desktop\Emoji\chopsticks_1f96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28" y="434429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12" descr="C:\Users\Fatbat\Desktop\Emoji\spoon_1f94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44" y="440903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13" descr="C:\Users\Fatbat\Desktop\Emoji\fork-and-knife-with-plate_1f37d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74" y="441796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9" name="Picture 14" descr="C:\Users\Fatbat\Desktop\Emoji\steaming-bowl_1f35c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517" y="436215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15" descr="C:\Users\Fatbat\Desktop\Emoji\salt-shaker_1f9c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079" y="436438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2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5.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0483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PLACES: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750100" y="2970238"/>
            <a:ext cx="366117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bedroom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6850559" y="5984008"/>
            <a:ext cx="3593083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yard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20486" name="文字方塊 29"/>
          <p:cNvSpPr txBox="1">
            <a:spLocks noChangeArrowheads="1"/>
          </p:cNvSpPr>
          <p:nvPr/>
        </p:nvSpPr>
        <p:spPr bwMode="auto">
          <a:xfrm>
            <a:off x="2424783" y="3820791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6.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900289" y="2962424"/>
            <a:ext cx="15961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broomed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496470" y="2979167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2864570" y="5980658"/>
            <a:ext cx="15961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dary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4528840" y="5995169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pic>
        <p:nvPicPr>
          <p:cNvPr id="20491" name="Picture 2" descr="C:\Users\Fatbat\Desktop\Emoji\bed_1f6c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93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3" descr="C:\Users\Fatbat\Desktop\Emoji\alarm-clock_23f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33" y="1520280"/>
            <a:ext cx="947663" cy="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4" descr="C:\Users\Fatbat\Desktop\Emoji\televis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2" y="139638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5" descr="C:\Users\Fatbat\Desktop\Emoji\dog-face_1f43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70" y="4517306"/>
            <a:ext cx="1030262" cy="10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C:\Users\Fatbat\Desktop\Emoji\closed-mailbox-with-lowered-flag_1f4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89" y="44760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7" descr="C:\Users\Fatbat\Desktop\Emoji\man-biking_1f6b4-200d-2642-fe0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18" y="45173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8" descr="C:\Users\Fatbat\Desktop\Emoji\socks_1f9e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77" y="45173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9" descr="C:\Users\Fatbat\Desktop\Emoji\womans-clothes_1f45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40" y="459432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0" descr="C:\Users\Fatbat\Desktop\Emoji\t-shirt_1f45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786" y="45519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4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2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Users\Fatbat\Desktop\micro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155376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15"/>
          <p:cNvSpPr txBox="1">
            <a:spLocks noChangeArrowheads="1"/>
          </p:cNvSpPr>
          <p:nvPr/>
        </p:nvSpPr>
        <p:spPr bwMode="auto">
          <a:xfrm>
            <a:off x="2424783" y="4033987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2. What subject is it?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pic>
        <p:nvPicPr>
          <p:cNvPr id="16388" name="Picture 7" descr="C:\Users\Fatbat\Desktop\face ma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18" y="155376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C:\Users\Fatbat\Desktop\cl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40" y="28374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C:\Users\Fatbat\Desktop\dro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273248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C:\Users\Fatbat\Desktop\soa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47" y="170110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 descr="C:\Users\Fatbat\Desktop\hands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18" y="273248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 descr="C:\Users\Fatbat\Desktop\thermomet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72" y="166092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C:\Users\Fatbat\Desktop\T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55" y="28374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1. Who is he?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6396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Warm-up: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6397" name="Picture 14" descr="C:\Users\Fatbat\Desktop\Emoji\woman-running_1f3c3-200d-2640-fe0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5" descr="C:\Users\Fatbat\Desktop\Emoji\man-running_1f3c3-200d-2642-fe0f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60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6" descr="C:\Users\Fatbat\Desktop\Emoji\basketball-and-hoop_1f3c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22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7" descr="C:\Users\Fatbat\Desktop\Emoji\baseball_26b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71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8" descr="C:\Users\Fatbat\Desktop\Emoji\badminton-racquet-and-shuttlecock_1f3f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0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9" descr="C:\Users\Fatbat\Desktop\Emoji\swimmer_1f3c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945" y="475617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7807152" y="3280545"/>
            <a:ext cx="2960696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</a:t>
            </a:r>
            <a:r>
              <a:rPr lang="zh-TW" altLang="en-US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陳時中</a:t>
            </a:r>
          </a:p>
        </p:txBody>
      </p:sp>
      <p:sp>
        <p:nvSpPr>
          <p:cNvPr id="38" name="文字方塊 37"/>
          <p:cNvSpPr txBox="1">
            <a:spLocks noChangeArrowheads="1"/>
          </p:cNvSpPr>
          <p:nvPr/>
        </p:nvSpPr>
        <p:spPr bwMode="auto">
          <a:xfrm>
            <a:off x="7807152" y="6135812"/>
            <a:ext cx="258291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PE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71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bath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97" y="1067136"/>
            <a:ext cx="7583260" cy="5543319"/>
          </a:xfrm>
        </p:spPr>
      </p:pic>
      <p:sp>
        <p:nvSpPr>
          <p:cNvPr id="6" name="文字方塊 5"/>
          <p:cNvSpPr txBox="1"/>
          <p:nvPr/>
        </p:nvSpPr>
        <p:spPr>
          <a:xfrm>
            <a:off x="4528458" y="4671463"/>
            <a:ext cx="8001000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2000" b="1" dirty="0">
                <a:solidFill>
                  <a:srgbClr val="FF0000"/>
                </a:solidFill>
              </a:rPr>
              <a:t>bath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6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bed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26331"/>
            <a:ext cx="8774598" cy="5484124"/>
          </a:xfrm>
        </p:spPr>
      </p:pic>
      <p:sp>
        <p:nvSpPr>
          <p:cNvPr id="6" name="文字方塊 5"/>
          <p:cNvSpPr txBox="1"/>
          <p:nvPr/>
        </p:nvSpPr>
        <p:spPr>
          <a:xfrm>
            <a:off x="5072744" y="4671463"/>
            <a:ext cx="732608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bed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3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have dinner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97429"/>
            <a:ext cx="8795656" cy="5413026"/>
          </a:xfrm>
        </p:spPr>
      </p:pic>
      <p:sp>
        <p:nvSpPr>
          <p:cNvPr id="6" name="文字方塊 5"/>
          <p:cNvSpPr txBox="1"/>
          <p:nvPr/>
        </p:nvSpPr>
        <p:spPr>
          <a:xfrm>
            <a:off x="2710544" y="4671463"/>
            <a:ext cx="9688286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dining 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100456" y="1728440"/>
            <a:ext cx="424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dinner</a:t>
            </a:r>
          </a:p>
          <a:p>
            <a:pPr defTabSz="457200"/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dining</a:t>
            </a:r>
          </a:p>
          <a:p>
            <a:pPr defTabSz="457200"/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sounds alike</a:t>
            </a:r>
            <a:endParaRPr lang="zh-TW" altLang="en-US" sz="4000" b="1" dirty="0">
              <a:solidFill>
                <a:srgbClr val="66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3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live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3" y="1093673"/>
            <a:ext cx="7315069" cy="5516781"/>
          </a:xfrm>
        </p:spPr>
      </p:pic>
      <p:sp>
        <p:nvSpPr>
          <p:cNvPr id="6" name="文字方塊 5"/>
          <p:cNvSpPr txBox="1"/>
          <p:nvPr/>
        </p:nvSpPr>
        <p:spPr>
          <a:xfrm>
            <a:off x="3037114" y="4671463"/>
            <a:ext cx="936171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living 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cook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122719"/>
            <a:ext cx="7663543" cy="5492206"/>
          </a:xfrm>
        </p:spPr>
      </p:pic>
      <p:sp>
        <p:nvSpPr>
          <p:cNvPr id="6" name="文字方塊 5"/>
          <p:cNvSpPr txBox="1"/>
          <p:nvPr/>
        </p:nvSpPr>
        <p:spPr>
          <a:xfrm>
            <a:off x="5883662" y="4671462"/>
            <a:ext cx="6041572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kitchen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Chicken Dance gif | chicken.gif - 505.3 KB - Views: 2,683 | Guten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913" y="65951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8904448" y="3608542"/>
            <a:ext cx="2979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400" b="1" dirty="0">
                <a:solidFill>
                  <a:srgbClr val="0000FF"/>
                </a:solidFill>
              </a:rPr>
              <a:t>chicken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</a:t>
            </a:r>
            <a:r>
              <a:rPr lang="en-US" altLang="zh-TW" b="1" dirty="0">
                <a:solidFill>
                  <a:srgbClr val="FF0000"/>
                </a:solidFill>
              </a:rPr>
              <a:t>place</a:t>
            </a:r>
            <a:r>
              <a:rPr lang="en-US" altLang="zh-TW" b="1" dirty="0">
                <a:solidFill>
                  <a:schemeClr val="tx1"/>
                </a:solidFill>
              </a:rPr>
              <a:t> where we </a:t>
            </a:r>
            <a:r>
              <a:rPr lang="en-US" altLang="zh-TW" b="1" dirty="0">
                <a:solidFill>
                  <a:srgbClr val="FF0000"/>
                </a:solidFill>
              </a:rPr>
              <a:t>play </a:t>
            </a:r>
            <a:r>
              <a:rPr lang="en-US" altLang="zh-TW" b="1" dirty="0">
                <a:solidFill>
                  <a:schemeClr val="tx1"/>
                </a:solidFill>
              </a:rPr>
              <a:t>and </a:t>
            </a:r>
            <a:r>
              <a:rPr lang="en-US" altLang="zh-TW" b="1" dirty="0">
                <a:solidFill>
                  <a:srgbClr val="FF0000"/>
                </a:solidFill>
              </a:rPr>
              <a:t>plant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371600"/>
            <a:ext cx="8458201" cy="5151768"/>
          </a:xfrm>
        </p:spPr>
      </p:pic>
      <p:sp>
        <p:nvSpPr>
          <p:cNvPr id="6" name="文字方塊 5"/>
          <p:cNvSpPr txBox="1"/>
          <p:nvPr/>
        </p:nvSpPr>
        <p:spPr>
          <a:xfrm>
            <a:off x="8049919" y="4682347"/>
            <a:ext cx="3946138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yard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9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1_Welcome_to_my_house_English_Dialogue_-_Educational_video_for_Kids_hd">
            <a:hlinkClick r:id="" action="ppaction://media"/>
            <a:extLst>
              <a:ext uri="{FF2B5EF4-FFF2-40B4-BE49-F238E27FC236}">
                <a16:creationId xmlns="" xmlns:a16="http://schemas.microsoft.com/office/drawing/2014/main" id="{190F6FBC-31AB-4A63-B5F9-A1635D2E0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字方塊 5"/>
          <p:cNvSpPr txBox="1">
            <a:spLocks noChangeArrowheads="1"/>
          </p:cNvSpPr>
          <p:nvPr/>
        </p:nvSpPr>
        <p:spPr bwMode="auto">
          <a:xfrm>
            <a:off x="2244725" y="304801"/>
            <a:ext cx="7772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Challenge Time!!!!!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cs typeface="Aharoni" pitchFamily="2" charset="0"/>
            </a:endParaRPr>
          </a:p>
        </p:txBody>
      </p:sp>
      <p:pic>
        <p:nvPicPr>
          <p:cNvPr id="53251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16063"/>
            <a:ext cx="9177338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1516063"/>
            <a:ext cx="29337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644841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Q1. Where in the house do you brush your teeth?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798" y="2130537"/>
            <a:ext cx="7445829" cy="4188279"/>
          </a:xfrm>
        </p:spPr>
      </p:pic>
    </p:spTree>
    <p:extLst>
      <p:ext uri="{BB962C8B-B14F-4D97-AF65-F5344CB8AC3E}">
        <p14:creationId xmlns:p14="http://schemas.microsoft.com/office/powerpoint/2010/main" val="1263311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Q2. Where in the house do you cook food?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531" y="2131219"/>
            <a:ext cx="8364310" cy="4489415"/>
          </a:xfrm>
        </p:spPr>
      </p:pic>
    </p:spTree>
    <p:extLst>
      <p:ext uri="{BB962C8B-B14F-4D97-AF65-F5344CB8AC3E}">
        <p14:creationId xmlns:p14="http://schemas.microsoft.com/office/powerpoint/2010/main" val="2293838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字方塊 15"/>
          <p:cNvSpPr txBox="1">
            <a:spLocks noChangeArrowheads="1"/>
          </p:cNvSpPr>
          <p:nvPr/>
        </p:nvSpPr>
        <p:spPr bwMode="auto">
          <a:xfrm>
            <a:off x="2444874" y="3197945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</a:rPr>
              <a:t>4. Where are you from?</a:t>
            </a:r>
            <a:endParaRPr lang="zh-TW" altLang="en-US" sz="3094" dirty="0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7411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3. What movie is it?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7412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Warm-up: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7413" name="Picture 2" descr="C:\Users\Fatbat\Desktop\Emoji\face-with-cowboy-hat_1f9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61" y="155599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C:\Users\Fatbat\Desktop\Emoji\robot-face_1f9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37" y="155599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C:\Users\Fatbat\Desktop\Emoji\t-rex_1f9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80" y="155599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 descr="C:\Users\Fatbat\Desktop\Emoji\dog_1f4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71" y="157274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 descr="C:\Users\Fatbat\Desktop\Emoji\potato_1f95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84" y="157274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7" descr="C:\Users\Fatbat\Desktop\Emoji\extraterrestrial-alien_1f47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00" y="157274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7117333" y="2742531"/>
            <a:ext cx="3293938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Toy Story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7223931" y="5389276"/>
            <a:ext cx="3293938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</a:t>
            </a:r>
            <a:r>
              <a:rPr lang="en-US" altLang="zh-TW" sz="2531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: Taiwan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pic>
        <p:nvPicPr>
          <p:cNvPr id="1026" name="Picture 2" descr="Bubble Tea on Twitter Twemoji 13.0">
            <a:extLst>
              <a:ext uri="{FF2B5EF4-FFF2-40B4-BE49-F238E27FC236}">
                <a16:creationId xmlns="" xmlns:a16="http://schemas.microsoft.com/office/drawing/2014/main" id="{D98FD213-47AB-4C3A-866E-EBF73CEE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37" y="39316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untain on emojidex 1.0.34">
            <a:extLst>
              <a:ext uri="{FF2B5EF4-FFF2-40B4-BE49-F238E27FC236}">
                <a16:creationId xmlns="" xmlns:a16="http://schemas.microsoft.com/office/drawing/2014/main" id="{936964C9-F93E-4A8D-BB02-DC88FBA4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37" y="3931698"/>
            <a:ext cx="1278276" cy="14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asted Sweet Potato on OpenMoji 12.2">
            <a:extLst>
              <a:ext uri="{FF2B5EF4-FFF2-40B4-BE49-F238E27FC236}">
                <a16:creationId xmlns="" xmlns:a16="http://schemas.microsoft.com/office/drawing/2014/main" id="{48A57FFB-2CA7-4271-ACA0-F242A668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803">
            <a:off x="5405854" y="3931698"/>
            <a:ext cx="1171617" cy="117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eapple on Apple iOS 13.3">
            <a:extLst>
              <a:ext uri="{FF2B5EF4-FFF2-40B4-BE49-F238E27FC236}">
                <a16:creationId xmlns="" xmlns:a16="http://schemas.microsoft.com/office/drawing/2014/main" id="{669C3043-1527-4518-AFC8-D27A7A3E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71" y="3686382"/>
            <a:ext cx="1274713" cy="12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on WhatsApp 2.19.352">
            <a:extLst>
              <a:ext uri="{FF2B5EF4-FFF2-40B4-BE49-F238E27FC236}">
                <a16:creationId xmlns="" xmlns:a16="http://schemas.microsoft.com/office/drawing/2014/main" id="{EE5260AE-3305-432F-8472-3E2AD9C0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483" y="3976253"/>
            <a:ext cx="992061" cy="9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aved Ice on Apple iOS 13.3">
            <a:extLst>
              <a:ext uri="{FF2B5EF4-FFF2-40B4-BE49-F238E27FC236}">
                <a16:creationId xmlns="" xmlns:a16="http://schemas.microsoft.com/office/drawing/2014/main" id="{54B0E2C7-74AC-4004-9E63-7AAC5B842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00" y="382531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seball on Apple iOS 13.3">
            <a:extLst>
              <a:ext uri="{FF2B5EF4-FFF2-40B4-BE49-F238E27FC236}">
                <a16:creationId xmlns="" xmlns:a16="http://schemas.microsoft.com/office/drawing/2014/main" id="{15026231-90DA-4CA9-A563-8B62C002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56" y="385575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69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Q3. Where in the house do you sleep at night?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349" y="2233273"/>
            <a:ext cx="6768194" cy="4507617"/>
          </a:xfrm>
        </p:spPr>
      </p:pic>
    </p:spTree>
    <p:extLst>
      <p:ext uri="{BB962C8B-B14F-4D97-AF65-F5344CB8AC3E}">
        <p14:creationId xmlns:p14="http://schemas.microsoft.com/office/powerpoint/2010/main" val="1786669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183" y="2244953"/>
            <a:ext cx="5941633" cy="4456225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Q4. Where in the house do you eat dinner?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8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9227" y="794994"/>
            <a:ext cx="11223171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Q5. Where in the house do you sit with your family and watch TV?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491" y="2865323"/>
            <a:ext cx="6800851" cy="3781273"/>
          </a:xfrm>
        </p:spPr>
      </p:pic>
    </p:spTree>
    <p:extLst>
      <p:ext uri="{BB962C8B-B14F-4D97-AF65-F5344CB8AC3E}">
        <p14:creationId xmlns:p14="http://schemas.microsoft.com/office/powerpoint/2010/main" val="1931067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369" y="794994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Q6. Where do you see grass?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223" y="1972809"/>
            <a:ext cx="5341433" cy="4807290"/>
          </a:xfrm>
        </p:spPr>
      </p:pic>
    </p:spTree>
    <p:extLst>
      <p:ext uri="{BB962C8B-B14F-4D97-AF65-F5344CB8AC3E}">
        <p14:creationId xmlns:p14="http://schemas.microsoft.com/office/powerpoint/2010/main" val="3051965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文字方塊 4"/>
          <p:cNvSpPr txBox="1">
            <a:spLocks noChangeArrowheads="1"/>
          </p:cNvSpPr>
          <p:nvPr/>
        </p:nvSpPr>
        <p:spPr bwMode="auto">
          <a:xfrm>
            <a:off x="2057401" y="304801"/>
            <a:ext cx="8270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Harder Challenge!!!!!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cs typeface="Aharoni" pitchFamily="2" charset="0"/>
            </a:endParaRPr>
          </a:p>
        </p:txBody>
      </p:sp>
      <p:pic>
        <p:nvPicPr>
          <p:cNvPr id="60419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7160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778" y="304801"/>
            <a:ext cx="7174268" cy="36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79746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Q7. Where are your books, toys and games?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935" y="2266724"/>
            <a:ext cx="8176179" cy="4599101"/>
          </a:xfrm>
        </p:spPr>
      </p:pic>
    </p:spTree>
    <p:extLst>
      <p:ext uri="{BB962C8B-B14F-4D97-AF65-F5344CB8AC3E}">
        <p14:creationId xmlns:p14="http://schemas.microsoft.com/office/powerpoint/2010/main" val="1639936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Q8. Where are the dishes washed?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120" y="2153671"/>
            <a:ext cx="6082393" cy="4671278"/>
          </a:xfrm>
        </p:spPr>
      </p:pic>
    </p:spTree>
    <p:extLst>
      <p:ext uri="{BB962C8B-B14F-4D97-AF65-F5344CB8AC3E}">
        <p14:creationId xmlns:p14="http://schemas.microsoft.com/office/powerpoint/2010/main" val="1318342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Q9. Where can you plant the flowers?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124" y="2552359"/>
            <a:ext cx="5106707" cy="3881097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45" y="2403703"/>
            <a:ext cx="4029754" cy="40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13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Q10. Where does your family relax together?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8548" y="2117748"/>
            <a:ext cx="6932023" cy="4604104"/>
          </a:xfrm>
        </p:spPr>
      </p:pic>
    </p:spTree>
    <p:extLst>
      <p:ext uri="{BB962C8B-B14F-4D97-AF65-F5344CB8AC3E}">
        <p14:creationId xmlns:p14="http://schemas.microsoft.com/office/powerpoint/2010/main" val="4070852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Q11. Where can you get wet inside your house?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493" y="2228509"/>
            <a:ext cx="7932964" cy="4537655"/>
          </a:xfrm>
        </p:spPr>
      </p:pic>
    </p:spTree>
    <p:extLst>
      <p:ext uri="{BB962C8B-B14F-4D97-AF65-F5344CB8AC3E}">
        <p14:creationId xmlns:p14="http://schemas.microsoft.com/office/powerpoint/2010/main" val="167024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1.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8435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PLACES: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750100" y="2970238"/>
            <a:ext cx="366117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living 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6850558" y="5984008"/>
            <a:ext cx="3510484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bathroom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pic>
        <p:nvPicPr>
          <p:cNvPr id="18438" name="Picture 2" descr="C:\Users\Fatbat\Desktop\Emoji\microphone_1f3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07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C:\Users\Fatbat\Desktop\Emoji\video-game_1f3a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58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 descr="C:\Users\Fatbat\Desktop\Emoji\television_1f4f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47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5" descr="C:\Users\Fatbat\Desktop\Emoji\telephone-receiver_1f4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160" y="153479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6" descr="C:\Users\Fatbat\Desktop\Emoji\couch-and-lamp_1f6c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84" y="153479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7" descr="C:\Users\Fatbat\Desktop\Emoji\party-popper_1f38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73" y="1547068"/>
            <a:ext cx="982266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文字方塊 29"/>
          <p:cNvSpPr txBox="1">
            <a:spLocks noChangeArrowheads="1"/>
          </p:cNvSpPr>
          <p:nvPr/>
        </p:nvSpPr>
        <p:spPr bwMode="auto">
          <a:xfrm>
            <a:off x="2424783" y="3820791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2.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pic>
        <p:nvPicPr>
          <p:cNvPr id="18445" name="Picture 8" descr="C:\Users\Fatbat\Desktop\Emoji\potable-water-symbol_1f6b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00" y="449051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9" descr="C:\Users\Fatbat\Desktop\Emoji\shower_1f6bf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06" y="449051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0" descr="C:\Users\Fatbat\Desktop\Emoji\bathtub_1f6c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08" y="44760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1" descr="C:\Users\Fatbat\Desktop\Emoji\toilet_1f6b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97" y="446372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2" descr="C:\Users\Fatbat\Desktop\Emoji\roll-of-paper_1f9f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35" y="4476006"/>
            <a:ext cx="736699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3" descr="C:\Users\Fatbat\Desktop\Emoji\sponge_1f9fd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66" y="446372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14" descr="C:\Users\Fatbat\Desktop\Emoji\lotion-bottle_1f9f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80" y="447377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424783" y="2964656"/>
            <a:ext cx="19198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ilorgnomvi</a:t>
            </a:r>
            <a:endParaRPr lang="zh-TW" altLang="en-US" sz="22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496470" y="2979167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2900289" y="5980658"/>
            <a:ext cx="15961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moorhtab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4528840" y="5995169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2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Q12. Where is the largest table for eating?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743" y="2271712"/>
            <a:ext cx="8153400" cy="4586288"/>
          </a:xfrm>
        </p:spPr>
      </p:pic>
    </p:spTree>
    <p:extLst>
      <p:ext uri="{BB962C8B-B14F-4D97-AF65-F5344CB8AC3E}">
        <p14:creationId xmlns:p14="http://schemas.microsoft.com/office/powerpoint/2010/main" val="1800173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411774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TW" sz="8000" b="1" dirty="0" smtClean="0">
                <a:latin typeface="Comic Sans MS" panose="030F0702030302020204" pitchFamily="66" charset="0"/>
              </a:rPr>
              <a:t>Word Searching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540" t="21379" r="26495" b="22529"/>
          <a:stretch/>
        </p:blipFill>
        <p:spPr>
          <a:xfrm>
            <a:off x="2669625" y="1620591"/>
            <a:ext cx="6096001" cy="52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85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 bwMode="auto">
          <a:xfrm>
            <a:off x="3185652" y="103470"/>
            <a:ext cx="2743200" cy="1905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</a:t>
            </a:r>
            <a:endParaRPr lang="zh-TW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8045862" y="2276436"/>
            <a:ext cx="2607391" cy="1905000"/>
          </a:xfrm>
          <a:prstGeom prst="ellipse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endParaRPr lang="zh-TW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5928852" y="4705272"/>
            <a:ext cx="3048000" cy="1905000"/>
          </a:xfrm>
          <a:prstGeom prst="ellipse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</a:t>
            </a:r>
            <a:endParaRPr lang="zh-TW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1828800" y="522570"/>
            <a:ext cx="11430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srgbClr val="EAEAEA">
                    <a:lumMod val="10000"/>
                  </a:srgbClr>
                </a:solidFill>
                <a:latin typeface="Comic Sans MS" panose="030F0702030302020204" pitchFamily="66" charset="0"/>
              </a:rPr>
              <a:t>I</a:t>
            </a:r>
            <a:endParaRPr lang="zh-TW" altLang="en-US" sz="7200" b="1" dirty="0">
              <a:solidFill>
                <a:srgbClr val="EAEAEA">
                  <a:lumMod val="1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3702458" y="4343400"/>
            <a:ext cx="1981200" cy="1066800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dirty="0">
                <a:solidFill>
                  <a:srgbClr val="EAEAEA">
                    <a:lumMod val="10000"/>
                  </a:srgbClr>
                </a:solidFill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7200" b="1" dirty="0">
                <a:solidFill>
                  <a:srgbClr val="EAEAEA">
                    <a:lumMod val="10000"/>
                  </a:srgbClr>
                </a:solidFill>
                <a:latin typeface="Comic Sans MS" panose="030F0702030302020204" pitchFamily="66" charset="0"/>
              </a:rPr>
              <a:t>ou</a:t>
            </a:r>
            <a:endParaRPr lang="zh-TW" altLang="en-US" sz="7200" b="1" dirty="0">
              <a:solidFill>
                <a:srgbClr val="EAEAEA">
                  <a:lumMod val="1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1542435" y="2590800"/>
            <a:ext cx="1981200" cy="1066800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srgbClr val="EAEAEA">
                    <a:lumMod val="10000"/>
                  </a:srgbClr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He</a:t>
            </a:r>
            <a:endParaRPr lang="zh-TW" altLang="en-US" sz="7200" b="1" dirty="0">
              <a:solidFill>
                <a:srgbClr val="EAEAEA">
                  <a:lumMod val="1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3659443" y="2590800"/>
            <a:ext cx="2133600" cy="1066800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dirty="0">
                <a:solidFill>
                  <a:srgbClr val="EAEAEA">
                    <a:lumMod val="10000"/>
                  </a:srgbClr>
                </a:solidFill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She</a:t>
            </a:r>
            <a:endParaRPr lang="zh-TW" altLang="en-US" sz="7200" b="1" dirty="0">
              <a:solidFill>
                <a:srgbClr val="EAEAEA">
                  <a:lumMod val="1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5928852" y="2590800"/>
            <a:ext cx="1981200" cy="1066800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srgbClr val="EAEAEA">
                    <a:lumMod val="10000"/>
                  </a:srgbClr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It</a:t>
            </a:r>
            <a:endParaRPr lang="zh-TW" altLang="en-US" sz="7200" b="1" dirty="0">
              <a:solidFill>
                <a:srgbClr val="EAEAEA">
                  <a:lumMod val="1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1542435" y="4343400"/>
            <a:ext cx="1981200" cy="1066800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srgbClr val="EAEAEA">
                    <a:lumMod val="10000"/>
                  </a:srgbClr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We</a:t>
            </a:r>
            <a:endParaRPr lang="zh-TW" altLang="en-US" sz="7200" b="1" dirty="0">
              <a:solidFill>
                <a:srgbClr val="EAEAEA">
                  <a:lumMod val="1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2533036" y="5592098"/>
            <a:ext cx="2438399" cy="1263445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dirty="0">
                <a:solidFill>
                  <a:srgbClr val="EAEAEA">
                    <a:lumMod val="10000"/>
                  </a:srgbClr>
                </a:solidFill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They</a:t>
            </a:r>
            <a:endParaRPr lang="zh-TW" altLang="en-US" sz="7200" b="1" dirty="0">
              <a:solidFill>
                <a:srgbClr val="EAEAEA">
                  <a:lumMod val="10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6003" r="6604" b="11140"/>
          <a:stretch/>
        </p:blipFill>
        <p:spPr>
          <a:xfrm>
            <a:off x="6858000" y="103471"/>
            <a:ext cx="2819400" cy="19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you?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51578" y="5657671"/>
            <a:ext cx="10169291" cy="1200329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I’m in the bathroom.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6127" y="2716567"/>
            <a:ext cx="2618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am</a:t>
            </a:r>
          </a:p>
          <a:p>
            <a:pPr defTabSz="457200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=I’m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00" y="1998559"/>
            <a:ext cx="5397246" cy="3744339"/>
          </a:xfrm>
        </p:spPr>
      </p:pic>
    </p:spTree>
    <p:extLst>
      <p:ext uri="{BB962C8B-B14F-4D97-AF65-F5344CB8AC3E}">
        <p14:creationId xmlns:p14="http://schemas.microsoft.com/office/powerpoint/2010/main" val="42237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is Sheldon?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51578" y="5657671"/>
            <a:ext cx="10169291" cy="1200329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He’s in the bedroom.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95" y="1918493"/>
            <a:ext cx="6514962" cy="3674439"/>
          </a:xfrm>
        </p:spPr>
      </p:pic>
      <p:sp>
        <p:nvSpPr>
          <p:cNvPr id="9" name="文字方塊 8"/>
          <p:cNvSpPr txBox="1"/>
          <p:nvPr/>
        </p:nvSpPr>
        <p:spPr>
          <a:xfrm>
            <a:off x="57784" y="2796466"/>
            <a:ext cx="2618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 is</a:t>
            </a:r>
          </a:p>
          <a:p>
            <a:pPr defTabSz="457200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=He’s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47386" y="66414"/>
            <a:ext cx="4527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(Where’s)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43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is Tiana?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30" y="1821283"/>
            <a:ext cx="7411608" cy="3868860"/>
          </a:xfrm>
        </p:spPr>
      </p:pic>
      <p:sp>
        <p:nvSpPr>
          <p:cNvPr id="6" name="文字方塊 5"/>
          <p:cNvSpPr txBox="1"/>
          <p:nvPr/>
        </p:nvSpPr>
        <p:spPr>
          <a:xfrm>
            <a:off x="2117405" y="5657671"/>
            <a:ext cx="9432444" cy="1200329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She’s in the kitchen.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947386" y="66414"/>
            <a:ext cx="4527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(Where’s)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7784" y="2796466"/>
            <a:ext cx="3173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 is</a:t>
            </a:r>
          </a:p>
          <a:p>
            <a:pPr defTabSz="457200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=She’s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they?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8676" y="5657671"/>
            <a:ext cx="11887200" cy="1200329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They’re in the living 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7784" y="2796466"/>
            <a:ext cx="4620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They are</a:t>
            </a:r>
          </a:p>
          <a:p>
            <a:pPr defTabSz="457200">
              <a:defRPr/>
            </a:pP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=They’re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72" y="1999709"/>
            <a:ext cx="5486943" cy="3657962"/>
          </a:xfrm>
        </p:spPr>
      </p:pic>
    </p:spTree>
    <p:extLst>
      <p:ext uri="{BB962C8B-B14F-4D97-AF65-F5344CB8AC3E}">
        <p14:creationId xmlns:p14="http://schemas.microsoft.com/office/powerpoint/2010/main" val="406669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1467" y="922556"/>
            <a:ext cx="9603275" cy="1049235"/>
          </a:xfrm>
        </p:spPr>
        <p:txBody>
          <a:bodyPr>
            <a:normAutofit/>
          </a:bodyPr>
          <a:lstStyle/>
          <a:p>
            <a:r>
              <a:rPr lang="en-US" altLang="zh-TW" sz="6000" b="1" cap="none" dirty="0">
                <a:latin typeface="Comic Sans MS" panose="030F0702030302020204" pitchFamily="66" charset="0"/>
              </a:rPr>
              <a:t>Challenge Time</a:t>
            </a:r>
            <a:endParaRPr lang="zh-TW" altLang="en-US" sz="6000" b="1" cap="none" dirty="0">
              <a:latin typeface="Comic Sans MS" panose="030F0702030302020204" pitchFamily="66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8" y="1971791"/>
            <a:ext cx="7427858" cy="4189312"/>
          </a:xfrm>
        </p:spPr>
      </p:pic>
      <p:sp>
        <p:nvSpPr>
          <p:cNvPr id="6" name="文字方塊 5"/>
          <p:cNvSpPr txBox="1"/>
          <p:nvPr/>
        </p:nvSpPr>
        <p:spPr>
          <a:xfrm>
            <a:off x="8087557" y="2173621"/>
            <a:ext cx="3870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Everyone in each group takes turns to pass out and speak aloud the answers.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5905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87" y="1853753"/>
            <a:ext cx="7679450" cy="4319691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you?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80379" y="5651091"/>
            <a:ext cx="8626091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I’m in the kitchen.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8" y="1853754"/>
            <a:ext cx="4269428" cy="4269428"/>
          </a:xfr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914697" y="717222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is she?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73226" y="5657671"/>
            <a:ext cx="10286215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She’s in the bathroom.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1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3.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9459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PLACES: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750100" y="2970238"/>
            <a:ext cx="366117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kitchen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6850559" y="5984008"/>
            <a:ext cx="419326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dining 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19462" name="文字方塊 29"/>
          <p:cNvSpPr txBox="1">
            <a:spLocks noChangeArrowheads="1"/>
          </p:cNvSpPr>
          <p:nvPr/>
        </p:nvSpPr>
        <p:spPr bwMode="auto">
          <a:xfrm>
            <a:off x="2424783" y="3820791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4.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747368" y="2964656"/>
            <a:ext cx="159729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tenhick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496470" y="2979167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2747368" y="5980658"/>
            <a:ext cx="181495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grindmooni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4528840" y="5995169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pic>
        <p:nvPicPr>
          <p:cNvPr id="19467" name="Picture 2" descr="C:\Users\Fatbat\Desktop\Emoji\fire_1f5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43" y="154483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3" descr="C:\Users\Fatbat\Desktop\Emoji\droplet_1f4a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63" y="154483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4" descr="C:\Users\Fatbat\Desktop\Emoji\dash-symbol_1f4a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07" y="163859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5" descr="C:\Users\Fatbat\Desktop\Emoji\hocho_1f5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96" y="164083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6" descr="C:\Users\Fatbat\Desktop\Emoji\cucumber_1f95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58" y="163859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7" descr="C:\Users\Fatbat\Desktop\Emoji\cut-of-meat_1f96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34" y="163859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8" descr="C:\Users\Fatbat\Desktop\Emoji\bowl-with-spoon_1f96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43" y="446596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9" descr="C:\Users\Fatbat\Desktop\Emoji\pot-of-foo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80" y="164083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10" descr="C:\Users\Fatbat\Desktop\Emoji\cooked-rice_1f35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25" y="436215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11" descr="C:\Users\Fatbat\Desktop\Emoji\chopsticks_1f96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28" y="434429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12" descr="C:\Users\Fatbat\Desktop\Emoji\spoon_1f94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44" y="440903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13" descr="C:\Users\Fatbat\Desktop\Emoji\fork-and-knife-with-plate_1f37d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74" y="441796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9" name="Picture 14" descr="C:\Users\Fatbat\Desktop\Emoji\steaming-bowl_1f35c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517" y="436215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15" descr="C:\Users\Fatbat\Desktop\Emoji\salt-shaker_1f9c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079" y="436438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14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2" grpId="0"/>
      <p:bldP spid="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82" y="1853754"/>
            <a:ext cx="7619908" cy="4290970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0" y="697987"/>
            <a:ext cx="12677313" cy="1049235"/>
          </a:xfrm>
        </p:spPr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is Justin Bieber?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80379" y="5651091"/>
            <a:ext cx="8105313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He’s in the yard.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56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4" y="1925091"/>
            <a:ext cx="5241202" cy="4173550"/>
          </a:xfr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189608" y="635843"/>
            <a:ext cx="1018268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is Pikachu?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80379" y="5651091"/>
            <a:ext cx="9043341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It’s in the bedroom.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4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you 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95308" y="5571986"/>
            <a:ext cx="11996692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We’re in the dining 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內容版面配置區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99" y="2016125"/>
            <a:ext cx="5177927" cy="3449638"/>
          </a:xfrm>
        </p:spPr>
      </p:pic>
    </p:spTree>
    <p:extLst>
      <p:ext uri="{BB962C8B-B14F-4D97-AF65-F5344CB8AC3E}">
        <p14:creationId xmlns:p14="http://schemas.microsoft.com/office/powerpoint/2010/main" val="319664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8818" y="582578"/>
            <a:ext cx="10740421" cy="1049235"/>
          </a:xfrm>
        </p:spPr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Simpsons?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63985" y="5690150"/>
            <a:ext cx="11638625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They’re in the living 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14" y="1853754"/>
            <a:ext cx="5123571" cy="3842678"/>
          </a:xfrm>
        </p:spPr>
      </p:pic>
    </p:spTree>
    <p:extLst>
      <p:ext uri="{BB962C8B-B14F-4D97-AF65-F5344CB8AC3E}">
        <p14:creationId xmlns:p14="http://schemas.microsoft.com/office/powerpoint/2010/main" val="340980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5.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0483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PLACES: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750100" y="2970238"/>
            <a:ext cx="366117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bedroom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6850559" y="5984008"/>
            <a:ext cx="3593083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yard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20486" name="文字方塊 29"/>
          <p:cNvSpPr txBox="1">
            <a:spLocks noChangeArrowheads="1"/>
          </p:cNvSpPr>
          <p:nvPr/>
        </p:nvSpPr>
        <p:spPr bwMode="auto">
          <a:xfrm>
            <a:off x="2424783" y="3820791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6.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900289" y="2962424"/>
            <a:ext cx="15961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broomed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496470" y="2979167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2864570" y="5980658"/>
            <a:ext cx="15961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dary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4528840" y="5995169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pic>
        <p:nvPicPr>
          <p:cNvPr id="20491" name="Picture 2" descr="C:\Users\Fatbat\Desktop\Emoji\bed_1f6c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93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3" descr="C:\Users\Fatbat\Desktop\Emoji\alarm-clock_23f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33" y="1520280"/>
            <a:ext cx="947663" cy="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4" descr="C:\Users\Fatbat\Desktop\Emoji\televis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2" y="139638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5" descr="C:\Users\Fatbat\Desktop\Emoji\dog-face_1f43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70" y="4517306"/>
            <a:ext cx="1030262" cy="10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C:\Users\Fatbat\Desktop\Emoji\closed-mailbox-with-lowered-flag_1f4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89" y="44760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7" descr="C:\Users\Fatbat\Desktop\Emoji\man-biking_1f6b4-200d-2642-fe0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18" y="45173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8" descr="C:\Users\Fatbat\Desktop\Emoji\socks_1f9e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77" y="45173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9" descr="C:\Users\Fatbat\Desktop\Emoji\womans-clothes_1f45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40" y="459432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0" descr="C:\Users\Fatbat\Desktop\Emoji\t-shirt_1f45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786" y="45519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9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2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950461" y="1570910"/>
            <a:ext cx="444311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Guessing Game Warm Up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600" b="1" dirty="0">
                <a:solidFill>
                  <a:srgbClr val="FFFF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Part 2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Picture 2" descr="I Guess GIF | Gfycat">
            <a:extLst>
              <a:ext uri="{FF2B5EF4-FFF2-40B4-BE49-F238E27FC236}">
                <a16:creationId xmlns="" xmlns:a16="http://schemas.microsoft.com/office/drawing/2014/main" id="{D5CC31D5-A650-47B5-AE8D-B5E8A28DD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98" y="2352582"/>
            <a:ext cx="5129298" cy="266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6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28"/>
          <p:cNvSpPr txBox="1">
            <a:spLocks noChangeArrowheads="1"/>
          </p:cNvSpPr>
          <p:nvPr/>
        </p:nvSpPr>
        <p:spPr bwMode="auto">
          <a:xfrm>
            <a:off x="1430438" y="1078056"/>
            <a:ext cx="93311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V Boli" panose="02000500030200090000" pitchFamily="2" charset="0"/>
                <a:ea typeface="新細明體" panose="02020500000000000000" pitchFamily="18" charset="-120"/>
                <a:cs typeface="+mn-cs"/>
              </a:rPr>
              <a:t>What did you do last week?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V Boli" panose="0200050003020009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483" name="文字方塊 16"/>
          <p:cNvSpPr txBox="1">
            <a:spLocks noChangeArrowheads="1"/>
          </p:cNvSpPr>
          <p:nvPr/>
        </p:nvSpPr>
        <p:spPr bwMode="auto">
          <a:xfrm>
            <a:off x="1363350" y="243994"/>
            <a:ext cx="40964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新細明體" panose="02020500000000000000" pitchFamily="18" charset="-120"/>
                <a:cs typeface="+mn-cs"/>
              </a:rPr>
              <a:t>1. Activity: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883265" y="4184834"/>
            <a:ext cx="3661172" cy="2308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標楷體" panose="03000509000000000000" pitchFamily="65" charset="-120"/>
                <a:cs typeface="+mn-cs"/>
              </a:rPr>
              <a:t>Answer: flash 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標楷體" panose="03000509000000000000" pitchFamily="65" charset="-120"/>
                <a:cs typeface="+mn-cs"/>
              </a:rPr>
              <a:t>mob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dirty="0" smtClean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快</a:t>
            </a:r>
            <a:r>
              <a:rPr lang="zh-TW" altLang="en-US" sz="4800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閃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050" name="Picture 2" descr="Grimacing Face on Apple iOS 13.3">
            <a:extLst>
              <a:ext uri="{FF2B5EF4-FFF2-40B4-BE49-F238E27FC236}">
                <a16:creationId xmlns="" xmlns:a16="http://schemas.microsoft.com/office/drawing/2014/main" id="{B65332BC-B128-48AA-9CEA-8DB760F4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79" y="2478339"/>
            <a:ext cx="1947395" cy="194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sical Notes on Apple iOS 13.3">
            <a:extLst>
              <a:ext uri="{FF2B5EF4-FFF2-40B4-BE49-F238E27FC236}">
                <a16:creationId xmlns="" xmlns:a16="http://schemas.microsoft.com/office/drawing/2014/main" id="{C151584C-28AC-4515-933C-C9C60ABB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81" y="2716224"/>
            <a:ext cx="1542125" cy="15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n Dancing on Microsoft Windows 10 May 2019 Update">
            <a:extLst>
              <a:ext uri="{FF2B5EF4-FFF2-40B4-BE49-F238E27FC236}">
                <a16:creationId xmlns="" xmlns:a16="http://schemas.microsoft.com/office/drawing/2014/main" id="{9D5BCBB8-B772-48D7-9BB2-61BD651C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71" y="2546966"/>
            <a:ext cx="1764067" cy="17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apping Hands on Apple iOS 13.3">
            <a:extLst>
              <a:ext uri="{FF2B5EF4-FFF2-40B4-BE49-F238E27FC236}">
                <a16:creationId xmlns="" xmlns:a16="http://schemas.microsoft.com/office/drawing/2014/main" id="{CE8871F5-14B5-489F-A8AC-ABAB2F4C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905" y="4685404"/>
            <a:ext cx="1542125" cy="15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igh Voltage on Apple iOS 13.3">
            <a:extLst>
              <a:ext uri="{FF2B5EF4-FFF2-40B4-BE49-F238E27FC236}">
                <a16:creationId xmlns="" xmlns:a16="http://schemas.microsoft.com/office/drawing/2014/main" id="{A452EB2B-4D52-4C11-AC3B-9943595C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277" y="4478352"/>
            <a:ext cx="1779345" cy="177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22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28"/>
          <p:cNvSpPr txBox="1">
            <a:spLocks noChangeArrowheads="1"/>
          </p:cNvSpPr>
          <p:nvPr/>
        </p:nvSpPr>
        <p:spPr bwMode="auto">
          <a:xfrm>
            <a:off x="1430438" y="1139902"/>
            <a:ext cx="93311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V Boli" panose="02000500030200090000" pitchFamily="2" charset="0"/>
                <a:ea typeface="新細明體" panose="02020500000000000000" pitchFamily="18" charset="-120"/>
                <a:cs typeface="+mn-cs"/>
              </a:rPr>
              <a:t>Who is she?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V Boli" panose="0200050003020009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483" name="文字方塊 16"/>
          <p:cNvSpPr txBox="1">
            <a:spLocks noChangeArrowheads="1"/>
          </p:cNvSpPr>
          <p:nvPr/>
        </p:nvSpPr>
        <p:spPr bwMode="auto">
          <a:xfrm>
            <a:off x="1363350" y="243994"/>
            <a:ext cx="40964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新細明體" panose="02020500000000000000" pitchFamily="18" charset="-120"/>
                <a:cs typeface="+mn-cs"/>
              </a:rPr>
              <a:t>2. People: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883264" y="4184834"/>
            <a:ext cx="4420611" cy="2308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標楷體" panose="03000509000000000000" pitchFamily="65" charset="-120"/>
                <a:cs typeface="+mn-cs"/>
              </a:rPr>
              <a:t>Answer: Abby 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標楷體" panose="03000509000000000000" pitchFamily="65" charset="-120"/>
                <a:cs typeface="+mn-cs"/>
              </a:rPr>
              <a:t>Wu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dirty="0" smtClean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302</a:t>
            </a:r>
            <a:r>
              <a:rPr lang="zh-TW" altLang="en-US" sz="4800" dirty="0" smtClean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吳韶雯老師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080" name="Picture 8" descr="Microphone on SoftBank 2014">
            <a:extLst>
              <a:ext uri="{FF2B5EF4-FFF2-40B4-BE49-F238E27FC236}">
                <a16:creationId xmlns="" xmlns:a16="http://schemas.microsoft.com/office/drawing/2014/main" id="{71655DCD-8F97-4FF8-8600-59753044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80" y="4407645"/>
            <a:ext cx="1704642" cy="16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ello Kitty transparent PNG - Stick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79" y="2427842"/>
            <a:ext cx="2065170" cy="163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眼鏡PNG！圖像可免費下載- Crazypng-免費去背圖庫PNG下載-Crazypng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068">
            <a:off x="3330388" y="3013371"/>
            <a:ext cx="1642716" cy="6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LINE 個人原創貼圖- 我象我兄弟～爪爪( ￣□￣)/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43" y="2063232"/>
            <a:ext cx="1764843" cy="199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y 20 flat daily calendar icon Date and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3" t="14222" r="19570" b="25451"/>
          <a:stretch/>
        </p:blipFill>
        <p:spPr bwMode="auto">
          <a:xfrm>
            <a:off x="3975119" y="4295808"/>
            <a:ext cx="1858122" cy="1984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9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5.xml><?xml version="1.0" encoding="utf-8"?>
<a:theme xmlns:a="http://schemas.openxmlformats.org/drawingml/2006/main" name="1_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6.xml><?xml version="1.0" encoding="utf-8"?>
<a:theme xmlns:a="http://schemas.openxmlformats.org/drawingml/2006/main" name="2_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7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圖庫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9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793</Words>
  <Application>Microsoft Office PowerPoint</Application>
  <PresentationFormat>寬螢幕</PresentationFormat>
  <Paragraphs>169</Paragraphs>
  <Slides>53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9</vt:i4>
      </vt:variant>
      <vt:variant>
        <vt:lpstr>投影片標題</vt:lpstr>
      </vt:variant>
      <vt:variant>
        <vt:i4>53</vt:i4>
      </vt:variant>
    </vt:vector>
  </HeadingPairs>
  <TitlesOfParts>
    <vt:vector size="83" baseType="lpstr">
      <vt:lpstr>Arial Unicode MS</vt:lpstr>
      <vt:lpstr>宋体</vt:lpstr>
      <vt:lpstr>文鼎粗隸</vt:lpstr>
      <vt:lpstr>微軟正黑體</vt:lpstr>
      <vt:lpstr>新細明體</vt:lpstr>
      <vt:lpstr>標楷體</vt:lpstr>
      <vt:lpstr>Aharoni</vt:lpstr>
      <vt:lpstr>Arial</vt:lpstr>
      <vt:lpstr>Arial Rounded MT Bold</vt:lpstr>
      <vt:lpstr>Berlin Sans FB Demi</vt:lpstr>
      <vt:lpstr>Calibri</vt:lpstr>
      <vt:lpstr>Calibri Light</vt:lpstr>
      <vt:lpstr>Century Gothic</vt:lpstr>
      <vt:lpstr>Comic Sans MS</vt:lpstr>
      <vt:lpstr>Cooper Black</vt:lpstr>
      <vt:lpstr>Forte</vt:lpstr>
      <vt:lpstr>Franklin Gothic Book</vt:lpstr>
      <vt:lpstr>Garamond</vt:lpstr>
      <vt:lpstr>Gill Sans MT</vt:lpstr>
      <vt:lpstr>MV Boli</vt:lpstr>
      <vt:lpstr>Wingdings</vt:lpstr>
      <vt:lpstr>Crop</vt:lpstr>
      <vt:lpstr>Office Theme</vt:lpstr>
      <vt:lpstr>肥皂</vt:lpstr>
      <vt:lpstr>Health Fitness 16x9</vt:lpstr>
      <vt:lpstr>1_肥皂</vt:lpstr>
      <vt:lpstr>2_肥皂</vt:lpstr>
      <vt:lpstr>Fading Grid</vt:lpstr>
      <vt:lpstr>圖庫</vt:lpstr>
      <vt:lpstr>Day_Dreaming_SHIP_TP102737818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 room with a bath</vt:lpstr>
      <vt:lpstr>a room with a bed</vt:lpstr>
      <vt:lpstr>a room where we can have dinner</vt:lpstr>
      <vt:lpstr>a room where we can live</vt:lpstr>
      <vt:lpstr>a room where we can cook</vt:lpstr>
      <vt:lpstr>a place where we play and plant</vt:lpstr>
      <vt:lpstr>PowerPoint 簡報</vt:lpstr>
      <vt:lpstr>PowerPoint 簡報</vt:lpstr>
      <vt:lpstr>Q1. Where in the house do you brush your teeth?</vt:lpstr>
      <vt:lpstr>Q2. Where in the house do you cook food?</vt:lpstr>
      <vt:lpstr>Q3. Where in the house do you sleep at night?</vt:lpstr>
      <vt:lpstr>Q4. Where in the house do you eat dinner?</vt:lpstr>
      <vt:lpstr>Q5. Where in the house do you sit with your family and watch TV?</vt:lpstr>
      <vt:lpstr>Q6. Where do you see grass?</vt:lpstr>
      <vt:lpstr>PowerPoint 簡報</vt:lpstr>
      <vt:lpstr>Q7. Where are your books, toys and games?</vt:lpstr>
      <vt:lpstr>Q8. Where are the dishes washed?</vt:lpstr>
      <vt:lpstr>Q9. Where can you plant the flowers?</vt:lpstr>
      <vt:lpstr>Q10. Where does your family relax together?</vt:lpstr>
      <vt:lpstr>Q11. Where can you get wet inside your house?</vt:lpstr>
      <vt:lpstr>Q12. Where is the largest table for eating?</vt:lpstr>
      <vt:lpstr>Word Searching</vt:lpstr>
      <vt:lpstr>PowerPoint 簡報</vt:lpstr>
      <vt:lpstr>Where are you?</vt:lpstr>
      <vt:lpstr>Where is Sheldon?</vt:lpstr>
      <vt:lpstr>Where is Tiana?</vt:lpstr>
      <vt:lpstr>Where are they?</vt:lpstr>
      <vt:lpstr>Challenge Time</vt:lpstr>
      <vt:lpstr>Where are you?</vt:lpstr>
      <vt:lpstr>PowerPoint 簡報</vt:lpstr>
      <vt:lpstr>Where is Justin Bieber?</vt:lpstr>
      <vt:lpstr>PowerPoint 簡報</vt:lpstr>
      <vt:lpstr>Where are you ?</vt:lpstr>
      <vt:lpstr>Where are Simpsons?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48</cp:revision>
  <dcterms:created xsi:type="dcterms:W3CDTF">2020-05-15T02:57:18Z</dcterms:created>
  <dcterms:modified xsi:type="dcterms:W3CDTF">2020-05-21T07:03:21Z</dcterms:modified>
</cp:coreProperties>
</file>